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1.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6" r:id="rId2"/>
    <p:sldId id="292" r:id="rId3"/>
    <p:sldId id="293" r:id="rId4"/>
    <p:sldId id="277" r:id="rId5"/>
    <p:sldId id="390" r:id="rId6"/>
    <p:sldId id="511" r:id="rId7"/>
    <p:sldId id="512" r:id="rId8"/>
    <p:sldId id="513" r:id="rId9"/>
    <p:sldId id="514" r:id="rId10"/>
    <p:sldId id="283" r:id="rId11"/>
    <p:sldId id="282" r:id="rId12"/>
    <p:sldId id="478" r:id="rId13"/>
    <p:sldId id="479" r:id="rId14"/>
    <p:sldId id="298" r:id="rId15"/>
    <p:sldId id="323" r:id="rId16"/>
    <p:sldId id="348" r:id="rId17"/>
    <p:sldId id="413" r:id="rId18"/>
    <p:sldId id="347" r:id="rId19"/>
    <p:sldId id="515" r:id="rId20"/>
    <p:sldId id="517" r:id="rId21"/>
    <p:sldId id="516" r:id="rId22"/>
    <p:sldId id="455" r:id="rId23"/>
    <p:sldId id="485" r:id="rId24"/>
    <p:sldId id="467" r:id="rId25"/>
    <p:sldId id="316" r:id="rId26"/>
    <p:sldId id="486" r:id="rId27"/>
    <p:sldId id="456" r:id="rId28"/>
    <p:sldId id="458" r:id="rId29"/>
    <p:sldId id="469" r:id="rId30"/>
    <p:sldId id="450" r:id="rId31"/>
    <p:sldId id="487" r:id="rId32"/>
    <p:sldId id="488" r:id="rId33"/>
    <p:sldId id="451" r:id="rId34"/>
    <p:sldId id="495" r:id="rId35"/>
    <p:sldId id="494" r:id="rId36"/>
    <p:sldId id="461" r:id="rId37"/>
    <p:sldId id="496" r:id="rId38"/>
    <p:sldId id="497" r:id="rId39"/>
    <p:sldId id="468" r:id="rId40"/>
    <p:sldId id="462" r:id="rId41"/>
    <p:sldId id="498" r:id="rId42"/>
    <p:sldId id="499" r:id="rId43"/>
    <p:sldId id="452" r:id="rId44"/>
    <p:sldId id="500" r:id="rId45"/>
    <p:sldId id="501" r:id="rId46"/>
    <p:sldId id="503" r:id="rId47"/>
    <p:sldId id="502" r:id="rId48"/>
    <p:sldId id="472" r:id="rId49"/>
    <p:sldId id="425" r:id="rId50"/>
    <p:sldId id="426" r:id="rId51"/>
    <p:sldId id="428" r:id="rId52"/>
    <p:sldId id="429" r:id="rId53"/>
    <p:sldId id="430" r:id="rId54"/>
    <p:sldId id="435" r:id="rId55"/>
    <p:sldId id="475" r:id="rId56"/>
    <p:sldId id="506" r:id="rId57"/>
    <p:sldId id="481" r:id="rId58"/>
    <p:sldId id="440" r:id="rId59"/>
    <p:sldId id="509" r:id="rId60"/>
    <p:sldId id="510" r:id="rId61"/>
    <p:sldId id="471" r:id="rId62"/>
    <p:sldId id="441" r:id="rId63"/>
    <p:sldId id="442" r:id="rId64"/>
    <p:sldId id="470" r:id="rId65"/>
    <p:sldId id="445" r:id="rId66"/>
    <p:sldId id="446" r:id="rId67"/>
    <p:sldId id="447" r:id="rId68"/>
    <p:sldId id="424" r:id="rId69"/>
    <p:sldId id="416" r:id="rId70"/>
    <p:sldId id="431" r:id="rId71"/>
    <p:sldId id="432" r:id="rId72"/>
    <p:sldId id="433" r:id="rId73"/>
    <p:sldId id="434" r:id="rId74"/>
    <p:sldId id="437" r:id="rId75"/>
    <p:sldId id="476" r:id="rId76"/>
    <p:sldId id="438" r:id="rId77"/>
    <p:sldId id="477" r:id="rId78"/>
    <p:sldId id="436" r:id="rId79"/>
    <p:sldId id="439" r:id="rId80"/>
    <p:sldId id="302" r:id="rId81"/>
    <p:sldId id="335" r:id="rId82"/>
    <p:sldId id="334" r:id="rId83"/>
    <p:sldId id="325" r:id="rId84"/>
    <p:sldId id="285" r:id="rId85"/>
    <p:sldId id="422" r:id="rId86"/>
    <p:sldId id="278" r:id="rId87"/>
    <p:sldId id="276" r:id="rId88"/>
    <p:sldId id="275" r:id="rId89"/>
    <p:sldId id="273" r:id="rId90"/>
    <p:sldId id="491" r:id="rId91"/>
    <p:sldId id="464" r:id="rId92"/>
    <p:sldId id="466"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8C"/>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08"/>
    <p:restoredTop sz="82091"/>
  </p:normalViewPr>
  <p:slideViewPr>
    <p:cSldViewPr snapToGrid="0" snapToObjects="1">
      <p:cViewPr varScale="1">
        <p:scale>
          <a:sx n="167" d="100"/>
          <a:sy n="167" d="100"/>
        </p:scale>
        <p:origin x="1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picture perception adjust global features to see if people can even judge depth </a:t>
            </a:r>
          </a:p>
          <a:p>
            <a:endParaRPr lang="en-US" dirty="0"/>
          </a:p>
          <a:p>
            <a:endParaRPr lang="en-US" dirty="0"/>
          </a:p>
          <a:p>
            <a:r>
              <a:rPr lang="en-US" dirty="0"/>
              <a:t>Mention background literature here</a:t>
            </a:r>
          </a:p>
          <a:p>
            <a:pPr marL="171450" indent="-171450">
              <a:buFontTx/>
              <a:buChar char="-"/>
            </a:pPr>
            <a:r>
              <a:rPr lang="en-US" dirty="0"/>
              <a:t>Previous studies addressed different questions than what we address here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To be able to generalize we need to keep focal length constant </a:t>
            </a:r>
            <a:r>
              <a:rPr lang="en-US" dirty="0">
                <a:sym typeface="Wingdings" pitchFamily="2" charset="2"/>
              </a:rPr>
              <a:t> benefit to our study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 picture perception (unstated assumption) </a:t>
            </a:r>
          </a:p>
          <a:p>
            <a:pPr marL="628650" lvl="1" indent="-171450">
              <a:buFontTx/>
              <a:buChar char="-"/>
            </a:pPr>
            <a:r>
              <a:rPr lang="en-US" dirty="0">
                <a:sym typeface="Wingdings" pitchFamily="2" charset="2"/>
              </a:rPr>
              <a:t>Cues that we use in the real world that operate in pictures </a:t>
            </a:r>
          </a:p>
          <a:p>
            <a:pPr marL="628650" lvl="1" indent="-171450">
              <a:buFontTx/>
              <a:buChar char="-"/>
            </a:pPr>
            <a:r>
              <a:rPr lang="en-US" dirty="0">
                <a:sym typeface="Wingdings" pitchFamily="2" charset="2"/>
              </a:rPr>
              <a:t>Oculomotor cues are flat </a:t>
            </a:r>
          </a:p>
          <a:p>
            <a:pPr marL="628650" lvl="1" indent="-171450">
              <a:buFontTx/>
              <a:buChar char="-"/>
            </a:pPr>
            <a:r>
              <a:rPr lang="en-US" dirty="0">
                <a:sym typeface="Wingdings" pitchFamily="2" charset="2"/>
              </a:rPr>
              <a:t>Pictorial cues are informative, we just don’t know the weighting and the timing </a:t>
            </a:r>
          </a:p>
          <a:p>
            <a:pPr marL="628650" lvl="1" indent="-171450">
              <a:buFontTx/>
              <a:buChar char="-"/>
            </a:pPr>
            <a:endParaRPr lang="en-US" dirty="0">
              <a:sym typeface="Wingdings" pitchFamily="2" charset="2"/>
            </a:endParaRPr>
          </a:p>
          <a:p>
            <a:pPr marL="628650" lvl="1" indent="-171450">
              <a:buFontTx/>
              <a:buChar char="-"/>
            </a:pPr>
            <a:endParaRPr lang="en-US" dirty="0">
              <a:sym typeface="Wingdings" pitchFamily="2" charset="2"/>
            </a:endParaRPr>
          </a:p>
          <a:p>
            <a:pPr marL="171450" lvl="0" indent="-171450">
              <a:buFontTx/>
              <a:buChar char="-"/>
            </a:pPr>
            <a:r>
              <a:rPr lang="en-US" dirty="0">
                <a:sym typeface="Wingdings" pitchFamily="2" charset="2"/>
              </a:rPr>
              <a:t>Lots of heterogeneity in scenes</a:t>
            </a:r>
          </a:p>
          <a:p>
            <a:pPr marL="628650" lvl="1" indent="-171450">
              <a:buFontTx/>
              <a:buChar char="-"/>
            </a:pPr>
            <a:r>
              <a:rPr lang="en-US" dirty="0">
                <a:sym typeface="Wingdings" pitchFamily="2" charset="2"/>
              </a:rPr>
              <a:t>Its not that one cue is likely dominant across all scenes, it’s a distribution </a:t>
            </a:r>
          </a:p>
          <a:p>
            <a:pPr marL="628650" lvl="1" indent="-171450">
              <a:buFontTx/>
              <a:buChar char="-"/>
            </a:pPr>
            <a:r>
              <a:rPr lang="en-US" dirty="0">
                <a:sym typeface="Wingdings" pitchFamily="2" charset="2"/>
              </a:rPr>
              <a:t>Mutually constrained cues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important for </a:t>
            </a:r>
            <a:r>
              <a:rPr lang="en-US" dirty="0" err="1"/>
              <a:t>hytseres</a:t>
            </a:r>
            <a:r>
              <a:rPr lang="en-US" dirty="0"/>
              <a:t> effects to be accounted for since we are hypothesizing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3904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important for </a:t>
            </a:r>
            <a:r>
              <a:rPr lang="en-US" dirty="0" err="1"/>
              <a:t>hytseres</a:t>
            </a:r>
            <a:r>
              <a:rPr lang="en-US" dirty="0"/>
              <a:t> effects to be accounted for since we are hypothesizing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6088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important for </a:t>
            </a:r>
            <a:r>
              <a:rPr lang="en-US" dirty="0" err="1"/>
              <a:t>hytseres</a:t>
            </a:r>
            <a:r>
              <a:rPr lang="en-US" dirty="0"/>
              <a:t> effects to be accounted for since we are hypothesizing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1121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normalized to reduce participant variability </a:t>
            </a:r>
          </a:p>
          <a:p>
            <a:endParaRPr lang="en-US" dirty="0"/>
          </a:p>
          <a:p>
            <a:r>
              <a:rPr lang="en-US" dirty="0"/>
              <a:t>Each participant’s depth estimate was divided by their average depth estimate across all 192 trials. </a:t>
            </a:r>
          </a:p>
          <a:p>
            <a:endParaRPr lang="en-US" dirty="0"/>
          </a:p>
          <a:p>
            <a:endParaRPr lang="en-US" dirty="0"/>
          </a:p>
          <a:p>
            <a:endParaRPr lang="en-US" dirty="0"/>
          </a:p>
          <a:p>
            <a:r>
              <a:rPr lang="en-US" dirty="0"/>
              <a:t>by including everyone </a:t>
            </a:r>
          </a:p>
          <a:p>
            <a:r>
              <a:rPr lang="en-US" dirty="0"/>
              <a:t>- if someone happened to type in a mistake, that that data will be included </a:t>
            </a:r>
          </a:p>
          <a:p>
            <a:r>
              <a:rPr lang="en-US" dirty="0"/>
              <a:t>- you can see here that the bar at 20 corresponds to 20 meters which is 60 feet for stimuli where the ground truth is closer to 15 feet (likely a type but criteria we are using, those data would stay in) </a:t>
            </a:r>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 and expectation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 and expectation </a:t>
            </a:r>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 and expectation </a:t>
            </a:r>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endParaRPr lang="en-US" dirty="0"/>
          </a:p>
          <a:p>
            <a:r>
              <a:rPr lang="en-US" dirty="0"/>
              <a:t>Hill on background is miles away </a:t>
            </a:r>
          </a:p>
          <a:p>
            <a:endParaRPr lang="en-US" dirty="0"/>
          </a:p>
          <a:p>
            <a:r>
              <a:rPr lang="en-US" dirty="0"/>
              <a:t>All this to say – pictures are information rich, especially pictures of real world scenes that we navigate on a day to day basis.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position for </a:t>
            </a:r>
            <a:r>
              <a:rPr lang="en-US" dirty="0" err="1"/>
              <a:t>individuall</a:t>
            </a:r>
            <a:r>
              <a:rPr lang="en-US" dirty="0"/>
              <a:t> p</a:t>
            </a:r>
          </a:p>
          <a:p>
            <a:endParaRPr lang="en-US" dirty="0"/>
          </a:p>
          <a:p>
            <a:r>
              <a:rPr lang="en-US" dirty="0"/>
              <a:t>cluster analysis of cues - shared variance </a:t>
            </a:r>
            <a:r>
              <a:rPr lang="en-US" dirty="0" err="1"/>
              <a:t>eplle</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confound</a:t>
            </a:r>
          </a:p>
          <a:p>
            <a:pPr marL="171450" indent="-171450">
              <a:buFontTx/>
              <a:buChar char="-"/>
            </a:pPr>
            <a:r>
              <a:rPr lang="en-US" dirty="0"/>
              <a:t>Understanding of computerized distance </a:t>
            </a:r>
          </a:p>
          <a:p>
            <a:pPr marL="628650" lvl="1" indent="-171450">
              <a:buFontTx/>
              <a:buChar char="-"/>
            </a:pPr>
            <a:r>
              <a:rPr lang="en-US" dirty="0"/>
              <a:t>Men tend to play more video games </a:t>
            </a:r>
          </a:p>
          <a:p>
            <a:pPr marL="171450" indent="-171450">
              <a:buFontTx/>
              <a:buChar char="-"/>
            </a:pPr>
            <a:r>
              <a:rPr lang="en-US" dirty="0"/>
              <a:t>Experience </a:t>
            </a:r>
          </a:p>
          <a:p>
            <a:pPr marL="171450" indent="-171450">
              <a:buFontTx/>
              <a:buChar char="-"/>
            </a:pPr>
            <a:r>
              <a:rPr lang="en-US" dirty="0"/>
              <a:t>Video game experience survey </a:t>
            </a:r>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3835803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17452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28341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3604321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end</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3247993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0398935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archive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7374194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84</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5659170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87</a:t>
            </a:fld>
            <a:endParaRPr lang="en-US"/>
          </a:p>
        </p:txBody>
      </p:sp>
    </p:spTree>
    <p:extLst>
      <p:ext uri="{BB962C8B-B14F-4D97-AF65-F5344CB8AC3E}">
        <p14:creationId xmlns:p14="http://schemas.microsoft.com/office/powerpoint/2010/main" val="626896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88</a:t>
            </a:fld>
            <a:endParaRPr lang="en-US"/>
          </a:p>
        </p:txBody>
      </p:sp>
    </p:spTree>
    <p:extLst>
      <p:ext uri="{BB962C8B-B14F-4D97-AF65-F5344CB8AC3E}">
        <p14:creationId xmlns:p14="http://schemas.microsoft.com/office/powerpoint/2010/main" val="8798018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89</a:t>
            </a:fld>
            <a:endParaRPr lang="en-US"/>
          </a:p>
        </p:txBody>
      </p:sp>
    </p:spTree>
    <p:extLst>
      <p:ext uri="{BB962C8B-B14F-4D97-AF65-F5344CB8AC3E}">
        <p14:creationId xmlns:p14="http://schemas.microsoft.com/office/powerpoint/2010/main" val="19733293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90</a:t>
            </a:fld>
            <a:endParaRPr lang="en-US"/>
          </a:p>
        </p:txBody>
      </p:sp>
    </p:spTree>
    <p:extLst>
      <p:ext uri="{BB962C8B-B14F-4D97-AF65-F5344CB8AC3E}">
        <p14:creationId xmlns:p14="http://schemas.microsoft.com/office/powerpoint/2010/main" val="124584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3.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7.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tif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95.png"/></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Verbal Judgments and Perceptual Discrimination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3"/>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4" name="Picture 3">
            <a:extLst>
              <a:ext uri="{FF2B5EF4-FFF2-40B4-BE49-F238E27FC236}">
                <a16:creationId xmlns:a16="http://schemas.microsoft.com/office/drawing/2014/main" id="{2A3F8724-6EB8-154E-9C40-C9144EA8FBDF}"/>
              </a:ext>
            </a:extLst>
          </p:cNvPr>
          <p:cNvPicPr>
            <a:picLocks noChangeAspect="1"/>
          </p:cNvPicPr>
          <p:nvPr/>
        </p:nvPicPr>
        <p:blipFill>
          <a:blip r:embed="rId5"/>
          <a:stretch>
            <a:fillRect/>
          </a:stretch>
        </p:blipFill>
        <p:spPr>
          <a:xfrm>
            <a:off x="522437" y="1007337"/>
            <a:ext cx="9914089" cy="4523581"/>
          </a:xfrm>
          <a:prstGeom prst="rect">
            <a:avLst/>
          </a:prstGeom>
        </p:spPr>
      </p:pic>
      <p:sp>
        <p:nvSpPr>
          <p:cNvPr id="10" name="Content Placeholder 2">
            <a:extLst>
              <a:ext uri="{FF2B5EF4-FFF2-40B4-BE49-F238E27FC236}">
                <a16:creationId xmlns:a16="http://schemas.microsoft.com/office/drawing/2014/main" id="{48377978-BAAA-9542-ADA6-973765AF5A1F}"/>
              </a:ext>
            </a:extLst>
          </p:cNvPr>
          <p:cNvSpPr txBox="1">
            <a:spLocks/>
          </p:cNvSpPr>
          <p:nvPr/>
        </p:nvSpPr>
        <p:spPr>
          <a:xfrm>
            <a:off x="522437" y="5761810"/>
            <a:ext cx="5763127"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420 (in progress), 156 unique scenes</a:t>
            </a:r>
          </a:p>
          <a:p>
            <a:pPr marL="0" indent="0">
              <a:buNone/>
            </a:pPr>
            <a:r>
              <a:rPr lang="en-US" sz="2400" dirty="0"/>
              <a:t>Between subjects duration manipulation </a:t>
            </a:r>
          </a:p>
          <a:p>
            <a:pPr marL="0" indent="0">
              <a:buNone/>
            </a:pPr>
            <a:endParaRPr lang="en-US" dirty="0"/>
          </a:p>
        </p:txBody>
      </p:sp>
    </p:spTree>
    <p:extLst>
      <p:ext uri="{BB962C8B-B14F-4D97-AF65-F5344CB8AC3E}">
        <p14:creationId xmlns:p14="http://schemas.microsoft.com/office/powerpoint/2010/main" val="92093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Tree>
    <p:extLst>
      <p:ext uri="{BB962C8B-B14F-4D97-AF65-F5344CB8AC3E}">
        <p14:creationId xmlns:p14="http://schemas.microsoft.com/office/powerpoint/2010/main" val="13678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227886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t>Range of depth (1m – 5m) balanced </a:t>
            </a:r>
          </a:p>
          <a:p>
            <a:pPr marL="514350" indent="-514350">
              <a:lnSpc>
                <a:spcPct val="170000"/>
              </a:lnSpc>
              <a:buFont typeface="+mj-lt"/>
              <a:buAutoNum type="arabicPeriod"/>
            </a:pPr>
            <a:r>
              <a:rPr lang="en-US" dirty="0"/>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7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2"/>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4" y="1447907"/>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4" y="1440901"/>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4" y="1454913"/>
            <a:ext cx="5100737" cy="51722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Linear Model of Individual Stimuli </a:t>
            </a:r>
            <a:endParaRPr lang="en-US" dirty="0"/>
          </a:p>
        </p:txBody>
      </p:sp>
    </p:spTree>
    <p:extLst>
      <p:ext uri="{BB962C8B-B14F-4D97-AF65-F5344CB8AC3E}">
        <p14:creationId xmlns:p14="http://schemas.microsoft.com/office/powerpoint/2010/main" val="38141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95 -0.0493 L -0.39505 -0.2743 " pathEditMode="relative" ptsTypes="AA">
                                      <p:cBhvr>
                                        <p:cTn id="6" dur="1000" fill="hold"/>
                                        <p:tgtEl>
                                          <p:spTgt spid="1127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11272"/>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64 -0.04005 L -0.39309 0.17685 " pathEditMode="relative" rAng="0" ptsTypes="AA">
                                      <p:cBhvr>
                                        <p:cTn id="16" dur="1000" fill="hold"/>
                                        <p:tgtEl>
                                          <p:spTgt spid="11274"/>
                                        </p:tgtEl>
                                        <p:attrNameLst>
                                          <p:attrName>ppt_x</p:attrName>
                                          <p:attrName>ppt_y</p:attrName>
                                        </p:attrNameLst>
                                      </p:cBhvr>
                                      <p:rCtr x="-20143" y="10833"/>
                                    </p:animMotion>
                                  </p:childTnLst>
                                </p:cTn>
                              </p:par>
                              <p:par>
                                <p:cTn id="17" presetID="6" presetClass="emph" presetSubtype="0" fill="hold" nodeType="withEffect">
                                  <p:stCondLst>
                                    <p:cond delay="0"/>
                                  </p:stCondLst>
                                  <p:childTnLst>
                                    <p:animScale>
                                      <p:cBhvr>
                                        <p:cTn id="18" dur="1000" fill="hold"/>
                                        <p:tgtEl>
                                          <p:spTgt spid="11274"/>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6" name="Picture 5">
            <a:extLst>
              <a:ext uri="{FF2B5EF4-FFF2-40B4-BE49-F238E27FC236}">
                <a16:creationId xmlns:a16="http://schemas.microsoft.com/office/drawing/2014/main" id="{AB6CBD4A-107B-6542-BE8B-4176EFC4ECF0}"/>
              </a:ext>
            </a:extLst>
          </p:cNvPr>
          <p:cNvPicPr>
            <a:picLocks noChangeAspect="1"/>
          </p:cNvPicPr>
          <p:nvPr/>
        </p:nvPicPr>
        <p:blipFill>
          <a:blip r:embed="rId2"/>
          <a:stretch>
            <a:fillRect/>
          </a:stretch>
        </p:blipFill>
        <p:spPr>
          <a:xfrm>
            <a:off x="2536540" y="1086416"/>
            <a:ext cx="7118919" cy="5697465"/>
          </a:xfrm>
          <a:prstGeom prst="rect">
            <a:avLst/>
          </a:prstGeom>
        </p:spPr>
      </p:pic>
    </p:spTree>
    <p:extLst>
      <p:ext uri="{BB962C8B-B14F-4D97-AF65-F5344CB8AC3E}">
        <p14:creationId xmlns:p14="http://schemas.microsoft.com/office/powerpoint/2010/main" val="5713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Model of Individual Stimuli: Z-Scored </a:t>
            </a:r>
          </a:p>
        </p:txBody>
      </p:sp>
      <p:pic>
        <p:nvPicPr>
          <p:cNvPr id="7" name="Picture 2">
            <a:extLst>
              <a:ext uri="{FF2B5EF4-FFF2-40B4-BE49-F238E27FC236}">
                <a16:creationId xmlns:a16="http://schemas.microsoft.com/office/drawing/2014/main" id="{ED4A17B1-EE68-234D-921D-5F5ACF7D7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276" y="1445391"/>
            <a:ext cx="5218865" cy="516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86AC9B-8240-0043-9D3F-620926835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027" y="1450952"/>
            <a:ext cx="5199466" cy="5148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A8ACF0B-4F19-ED4C-8DD9-D21240C24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465" y="1467664"/>
            <a:ext cx="5182589" cy="513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27 -0.00833 L -0.3905 -0.27894 " pathEditMode="relative" ptsTypes="AA">
                                      <p:cBhvr>
                                        <p:cTn id="6" dur="1000" fill="hold"/>
                                        <p:tgtEl>
                                          <p:spTgt spid="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7"/>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966 -0.00162 L -0.38112 0.19537 " pathEditMode="relative" ptsTypes="AA">
                                      <p:cBhvr>
                                        <p:cTn id="16" dur="1000" fill="hold"/>
                                        <p:tgtEl>
                                          <p:spTgt spid="8"/>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1000" fill="hold"/>
                                        <p:tgtEl>
                                          <p:spTgt spid="8"/>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4" name="Picture 3">
            <a:extLst>
              <a:ext uri="{FF2B5EF4-FFF2-40B4-BE49-F238E27FC236}">
                <a16:creationId xmlns:a16="http://schemas.microsoft.com/office/drawing/2014/main" id="{66EFB5E3-D860-F84E-8728-237A8F9E329E}"/>
              </a:ext>
            </a:extLst>
          </p:cNvPr>
          <p:cNvPicPr>
            <a:picLocks noChangeAspect="1"/>
          </p:cNvPicPr>
          <p:nvPr/>
        </p:nvPicPr>
        <p:blipFill>
          <a:blip r:embed="rId2"/>
          <a:stretch>
            <a:fillRect/>
          </a:stretch>
        </p:blipFill>
        <p:spPr>
          <a:xfrm>
            <a:off x="2091602" y="1133517"/>
            <a:ext cx="7175121" cy="5594749"/>
          </a:xfrm>
          <a:prstGeom prst="rect">
            <a:avLst/>
          </a:prstGeom>
        </p:spPr>
      </p:pic>
    </p:spTree>
    <p:extLst>
      <p:ext uri="{BB962C8B-B14F-4D97-AF65-F5344CB8AC3E}">
        <p14:creationId xmlns:p14="http://schemas.microsoft.com/office/powerpoint/2010/main" val="296213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2"/>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3"/>
          <a:stretch>
            <a:fillRect/>
          </a:stretch>
        </p:blipFill>
        <p:spPr>
          <a:xfrm>
            <a:off x="10692262" y="791268"/>
            <a:ext cx="1421275" cy="728112"/>
          </a:xfrm>
          <a:prstGeom prst="rect">
            <a:avLst/>
          </a:prstGeom>
        </p:spPr>
      </p:pic>
      <p:pic>
        <p:nvPicPr>
          <p:cNvPr id="9" name="Picture 8">
            <a:extLst>
              <a:ext uri="{FF2B5EF4-FFF2-40B4-BE49-F238E27FC236}">
                <a16:creationId xmlns:a16="http://schemas.microsoft.com/office/drawing/2014/main" id="{7FB31518-4BC3-6447-B1B0-B8460B84687E}"/>
              </a:ext>
            </a:extLst>
          </p:cNvPr>
          <p:cNvPicPr>
            <a:picLocks noChangeAspect="1"/>
          </p:cNvPicPr>
          <p:nvPr/>
        </p:nvPicPr>
        <p:blipFill>
          <a:blip r:embed="rId4"/>
          <a:stretch>
            <a:fillRect/>
          </a:stretch>
        </p:blipFill>
        <p:spPr>
          <a:xfrm>
            <a:off x="313899" y="1519379"/>
            <a:ext cx="10893377" cy="5086673"/>
          </a:xfrm>
          <a:prstGeom prst="rect">
            <a:avLst/>
          </a:prstGeom>
        </p:spPr>
      </p:pic>
      <p:sp>
        <p:nvSpPr>
          <p:cNvPr id="10" name="Content Placeholder 2">
            <a:extLst>
              <a:ext uri="{FF2B5EF4-FFF2-40B4-BE49-F238E27FC236}">
                <a16:creationId xmlns:a16="http://schemas.microsoft.com/office/drawing/2014/main" id="{205F73DB-5248-D141-A513-B2ACF7F3FDEA}"/>
              </a:ext>
            </a:extLst>
          </p:cNvPr>
          <p:cNvSpPr txBox="1">
            <a:spLocks/>
          </p:cNvSpPr>
          <p:nvPr/>
        </p:nvSpPr>
        <p:spPr>
          <a:xfrm>
            <a:off x="2635848" y="5870094"/>
            <a:ext cx="8937453"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143 (in progress)</a:t>
            </a:r>
          </a:p>
          <a:p>
            <a:pPr marL="0" indent="0">
              <a:buNone/>
            </a:pPr>
            <a:r>
              <a:rPr lang="en-US" sz="2400" dirty="0"/>
              <a:t>Between subjects duration manipulation (125 ms, 250 ms, 1000 ms) </a:t>
            </a:r>
          </a:p>
          <a:p>
            <a:pPr marL="0" indent="0">
              <a:buNone/>
            </a:pPr>
            <a:endParaRPr lang="en-US" dirty="0"/>
          </a:p>
        </p:txBody>
      </p:sp>
    </p:spTree>
    <p:extLst>
      <p:ext uri="{BB962C8B-B14F-4D97-AF65-F5344CB8AC3E}">
        <p14:creationId xmlns:p14="http://schemas.microsoft.com/office/powerpoint/2010/main" val="59698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06442"/>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D0EC083-ADD8-624E-B988-746242CE9924}"/>
              </a:ext>
            </a:extLst>
          </p:cNvPr>
          <p:cNvGrpSpPr/>
          <p:nvPr/>
        </p:nvGrpSpPr>
        <p:grpSpPr>
          <a:xfrm>
            <a:off x="209060" y="1906821"/>
            <a:ext cx="6932248" cy="3306609"/>
            <a:chOff x="209060" y="1906821"/>
            <a:chExt cx="6932248" cy="3306609"/>
          </a:xfrm>
        </p:grpSpPr>
        <p:grpSp>
          <p:nvGrpSpPr>
            <p:cNvPr id="14" name="Group 13">
              <a:extLst>
                <a:ext uri="{FF2B5EF4-FFF2-40B4-BE49-F238E27FC236}">
                  <a16:creationId xmlns:a16="http://schemas.microsoft.com/office/drawing/2014/main" id="{773B20B3-D66B-5D40-B365-5E5A316EF5A1}"/>
                </a:ext>
              </a:extLst>
            </p:cNvPr>
            <p:cNvGrpSpPr/>
            <p:nvPr/>
          </p:nvGrpSpPr>
          <p:grpSpPr>
            <a:xfrm>
              <a:off x="209060" y="1986741"/>
              <a:ext cx="3466124" cy="3226689"/>
              <a:chOff x="370466" y="2451800"/>
              <a:chExt cx="3247428" cy="3240651"/>
            </a:xfrm>
          </p:grpSpPr>
          <p:grpSp>
            <p:nvGrpSpPr>
              <p:cNvPr id="17" name="Group 16">
                <a:extLst>
                  <a:ext uri="{FF2B5EF4-FFF2-40B4-BE49-F238E27FC236}">
                    <a16:creationId xmlns:a16="http://schemas.microsoft.com/office/drawing/2014/main" id="{548A378A-782E-7748-8F00-F403824F58DE}"/>
                  </a:ext>
                </a:extLst>
              </p:cNvPr>
              <p:cNvGrpSpPr/>
              <p:nvPr/>
            </p:nvGrpSpPr>
            <p:grpSpPr>
              <a:xfrm>
                <a:off x="370466" y="2794000"/>
                <a:ext cx="3247428" cy="2898451"/>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7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831"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463662" y="1699414"/>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5" y="1687796"/>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AF65C1-4398-084C-92B7-8385AAD15030}"/>
                    </a:ext>
                  </a:extLst>
                </p:cNvPr>
                <p:cNvSpPr txBox="1"/>
                <p:nvPr/>
              </p:nvSpPr>
              <p:spPr>
                <a:xfrm>
                  <a:off x="4620497" y="1921127"/>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4620497" y="1921127"/>
                  <a:ext cx="362413" cy="276999"/>
                </a:xfrm>
                <a:prstGeom prst="rect">
                  <a:avLst/>
                </a:prstGeom>
                <a:blipFill>
                  <a:blip r:embed="rId3"/>
                  <a:stretch>
                    <a:fillRect l="-10000" r="-10000"/>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 of participant slopes  </a:t>
            </a:r>
          </a:p>
          <a:p>
            <a:r>
              <a:rPr lang="en-US" sz="1200" dirty="0"/>
              <a:t>*** Indicates p &lt; 0.001 </a:t>
            </a:r>
          </a:p>
        </p:txBody>
      </p:sp>
      <p:sp>
        <p:nvSpPr>
          <p:cNvPr id="13" name="Right Bracket 12">
            <a:extLst>
              <a:ext uri="{FF2B5EF4-FFF2-40B4-BE49-F238E27FC236}">
                <a16:creationId xmlns:a16="http://schemas.microsoft.com/office/drawing/2014/main" id="{61E62836-7F26-B041-944E-9CB57554F021}"/>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1559D6-A28F-FD45-8B08-0B09B8A2CA0B}"/>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CF1559D6-A28F-FD45-8B08-0B09B8A2CA0B}"/>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4"/>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83C154-7064-794E-8606-FD9CAFB0405A}"/>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B83C154-7064-794E-8606-FD9CAFB0405A}"/>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5"/>
                <a:stretch>
                  <a:fillRect l="-10000" r="-10000"/>
                </a:stretch>
              </a:blipFill>
            </p:spPr>
            <p:txBody>
              <a:bodyPr/>
              <a:lstStyle/>
              <a:p>
                <a:r>
                  <a:rPr lang="en-US">
                    <a:noFill/>
                  </a:rPr>
                  <a:t> </a:t>
                </a:r>
              </a:p>
            </p:txBody>
          </p:sp>
        </mc:Fallback>
      </mc:AlternateContent>
    </p:spTree>
    <p:extLst>
      <p:ext uri="{BB962C8B-B14F-4D97-AF65-F5344CB8AC3E}">
        <p14:creationId xmlns:p14="http://schemas.microsoft.com/office/powerpoint/2010/main" val="184127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2"/>
          <a:stretch>
            <a:fillRect/>
          </a:stretch>
        </p:blipFill>
        <p:spPr>
          <a:xfrm>
            <a:off x="140433"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2"/>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3"/>
          <a:stretch>
            <a:fillRect/>
          </a:stretch>
        </p:blipFill>
        <p:spPr>
          <a:xfrm>
            <a:off x="4139218" y="1745265"/>
            <a:ext cx="3884996" cy="4021792"/>
          </a:xfrm>
          <a:prstGeom prst="rect">
            <a:avLst/>
          </a:prstGeom>
        </p:spPr>
      </p:pic>
    </p:spTree>
    <p:extLst>
      <p:ext uri="{BB962C8B-B14F-4D97-AF65-F5344CB8AC3E}">
        <p14:creationId xmlns:p14="http://schemas.microsoft.com/office/powerpoint/2010/main" val="222306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2"/>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3"/>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4"/>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4406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2"/>
          <a:stretch>
            <a:fillRect/>
          </a:stretch>
        </p:blipFill>
        <p:spPr>
          <a:xfrm>
            <a:off x="2728110" y="710878"/>
            <a:ext cx="6735779" cy="6076169"/>
          </a:xfrm>
          <a:prstGeom prst="rect">
            <a:avLst/>
          </a:prstGeom>
        </p:spPr>
      </p:pic>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spTree>
    <p:extLst>
      <p:ext uri="{BB962C8B-B14F-4D97-AF65-F5344CB8AC3E}">
        <p14:creationId xmlns:p14="http://schemas.microsoft.com/office/powerpoint/2010/main" val="2714166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spTree>
    <p:extLst>
      <p:ext uri="{BB962C8B-B14F-4D97-AF65-F5344CB8AC3E}">
        <p14:creationId xmlns:p14="http://schemas.microsoft.com/office/powerpoint/2010/main" val="609220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10" name="TextBox 9">
            <a:extLst>
              <a:ext uri="{FF2B5EF4-FFF2-40B4-BE49-F238E27FC236}">
                <a16:creationId xmlns:a16="http://schemas.microsoft.com/office/drawing/2014/main" id="{FB05B9AE-2D17-7F41-9092-C806F9E3ABAD}"/>
              </a:ext>
            </a:extLst>
          </p:cNvPr>
          <p:cNvSpPr txBox="1"/>
          <p:nvPr/>
        </p:nvSpPr>
        <p:spPr>
          <a:xfrm>
            <a:off x="1090017" y="1173952"/>
            <a:ext cx="3500121"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50518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9126669"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0928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pic>
        <p:nvPicPr>
          <p:cNvPr id="11" name="Picture 10">
            <a:extLst>
              <a:ext uri="{FF2B5EF4-FFF2-40B4-BE49-F238E27FC236}">
                <a16:creationId xmlns:a16="http://schemas.microsoft.com/office/drawing/2014/main" id="{4288AA25-1262-9E47-A5FA-CDD3D0E263DE}"/>
              </a:ext>
            </a:extLst>
          </p:cNvPr>
          <p:cNvPicPr>
            <a:picLocks noChangeAspect="1"/>
          </p:cNvPicPr>
          <p:nvPr/>
        </p:nvPicPr>
        <p:blipFill>
          <a:blip r:embed="rId2"/>
          <a:stretch>
            <a:fillRect/>
          </a:stretch>
        </p:blipFill>
        <p:spPr>
          <a:xfrm>
            <a:off x="776487" y="2296688"/>
            <a:ext cx="3891150" cy="3891150"/>
          </a:xfrm>
          <a:prstGeom prst="rect">
            <a:avLst/>
          </a:prstGeom>
          <a:ln w="38100">
            <a:solidFill>
              <a:srgbClr val="00FF00"/>
            </a:solidFill>
          </a:ln>
        </p:spPr>
      </p:pic>
      <p:grpSp>
        <p:nvGrpSpPr>
          <p:cNvPr id="2" name="Group 1">
            <a:extLst>
              <a:ext uri="{FF2B5EF4-FFF2-40B4-BE49-F238E27FC236}">
                <a16:creationId xmlns:a16="http://schemas.microsoft.com/office/drawing/2014/main" id="{83D113B3-67B8-FC46-B335-3E4CACAD45BA}"/>
              </a:ext>
            </a:extLst>
          </p:cNvPr>
          <p:cNvGrpSpPr/>
          <p:nvPr/>
        </p:nvGrpSpPr>
        <p:grpSpPr>
          <a:xfrm>
            <a:off x="5051834" y="805758"/>
            <a:ext cx="7036257" cy="5979814"/>
            <a:chOff x="2577871"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4422371"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6652706"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4552D5-ED40-CC4B-9202-231B773A222C}"/>
                </a:ext>
              </a:extLst>
            </p:cNvPr>
            <p:cNvSpPr/>
            <p:nvPr/>
          </p:nvSpPr>
          <p:spPr>
            <a:xfrm>
              <a:off x="7036901" y="3535883"/>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F8630A2-FCA7-1244-ABBF-56AE20708433}"/>
              </a:ext>
            </a:extLst>
          </p:cNvPr>
          <p:cNvSpPr txBox="1"/>
          <p:nvPr/>
        </p:nvSpPr>
        <p:spPr>
          <a:xfrm>
            <a:off x="1090017" y="1173952"/>
            <a:ext cx="3500121"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spTree>
    <p:extLst>
      <p:ext uri="{BB962C8B-B14F-4D97-AF65-F5344CB8AC3E}">
        <p14:creationId xmlns:p14="http://schemas.microsoft.com/office/powerpoint/2010/main" val="3484197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8" name="Rectangle 7">
            <a:extLst>
              <a:ext uri="{FF2B5EF4-FFF2-40B4-BE49-F238E27FC236}">
                <a16:creationId xmlns:a16="http://schemas.microsoft.com/office/drawing/2014/main" id="{235E6EEC-CE5C-B042-AE65-7BC6A092EC84}"/>
              </a:ext>
            </a:extLst>
          </p:cNvPr>
          <p:cNvSpPr/>
          <p:nvPr/>
        </p:nvSpPr>
        <p:spPr>
          <a:xfrm>
            <a:off x="6644393" y="208124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EB42A5-CAFF-1644-A892-F9317F799ED8}"/>
              </a:ext>
            </a:extLst>
          </p:cNvPr>
          <p:cNvSpPr txBox="1"/>
          <p:nvPr/>
        </p:nvSpPr>
        <p:spPr>
          <a:xfrm>
            <a:off x="9468195" y="1127142"/>
            <a:ext cx="2723803" cy="954107"/>
          </a:xfrm>
          <a:prstGeom prst="rect">
            <a:avLst/>
          </a:prstGeom>
          <a:noFill/>
        </p:spPr>
        <p:txBody>
          <a:bodyPr wrap="square" rtlCol="0">
            <a:spAutoFit/>
          </a:bodyPr>
          <a:lstStyle/>
          <a:p>
            <a:r>
              <a:rPr lang="en-US" sz="1400" dirty="0"/>
              <a:t>At 250 ms (and above) response time from discrimination can significantly predict accuracy in verbal judgment. </a:t>
            </a:r>
          </a:p>
        </p:txBody>
      </p:sp>
    </p:spTree>
    <p:extLst>
      <p:ext uri="{BB962C8B-B14F-4D97-AF65-F5344CB8AC3E}">
        <p14:creationId xmlns:p14="http://schemas.microsoft.com/office/powerpoint/2010/main" val="4019639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grpSp>
        <p:nvGrpSpPr>
          <p:cNvPr id="7" name="Group 6">
            <a:extLst>
              <a:ext uri="{FF2B5EF4-FFF2-40B4-BE49-F238E27FC236}">
                <a16:creationId xmlns:a16="http://schemas.microsoft.com/office/drawing/2014/main" id="{C725B5F6-9368-E443-A037-A36DFA3A433C}"/>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7A145280-E90F-6344-90A8-C3B610D70859}"/>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8CB60524-0101-4845-9994-124FEEB72580}"/>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10" name="Rectangle 9">
            <a:extLst>
              <a:ext uri="{FF2B5EF4-FFF2-40B4-BE49-F238E27FC236}">
                <a16:creationId xmlns:a16="http://schemas.microsoft.com/office/drawing/2014/main" id="{0E8F5536-A78E-3842-988B-1DB693F3E1A3}"/>
              </a:ext>
            </a:extLst>
          </p:cNvPr>
          <p:cNvSpPr/>
          <p:nvPr/>
        </p:nvSpPr>
        <p:spPr>
          <a:xfrm>
            <a:off x="8778738" y="1750806"/>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4"/>
          <a:stretch>
            <a:fillRect/>
          </a:stretch>
        </p:blipFill>
        <p:spPr>
          <a:xfrm>
            <a:off x="352079" y="1206122"/>
            <a:ext cx="4649457" cy="4649457"/>
          </a:xfrm>
          <a:prstGeom prst="rect">
            <a:avLst/>
          </a:prstGeom>
          <a:ln w="38100">
            <a:solidFill>
              <a:srgbClr val="00FF00"/>
            </a:solidFill>
          </a:ln>
        </p:spPr>
      </p:pic>
    </p:spTree>
    <p:extLst>
      <p:ext uri="{BB962C8B-B14F-4D97-AF65-F5344CB8AC3E}">
        <p14:creationId xmlns:p14="http://schemas.microsoft.com/office/powerpoint/2010/main" val="2829518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 Objects, Ground Plane, Clutter </a:t>
            </a:r>
          </a:p>
        </p:txBody>
      </p:sp>
      <p:pic>
        <p:nvPicPr>
          <p:cNvPr id="33794" name="Picture 2">
            <a:extLst>
              <a:ext uri="{FF2B5EF4-FFF2-40B4-BE49-F238E27FC236}">
                <a16:creationId xmlns:a16="http://schemas.microsoft.com/office/drawing/2014/main" id="{B474BF19-5BF7-F543-90D7-1EA9D663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5"/>
            <a:ext cx="7540668" cy="5474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spTree>
    <p:extLst>
      <p:ext uri="{BB962C8B-B14F-4D97-AF65-F5344CB8AC3E}">
        <p14:creationId xmlns:p14="http://schemas.microsoft.com/office/powerpoint/2010/main" val="1281871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80291" y="101138"/>
            <a:ext cx="5690756" cy="2276302"/>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rotWithShape="1">
          <a:blip r:embed="rId3"/>
          <a:srcRect t="964"/>
          <a:stretch/>
        </p:blipFill>
        <p:spPr>
          <a:xfrm>
            <a:off x="6420955" y="101138"/>
            <a:ext cx="5551385" cy="6691745"/>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2516132" y="2800300"/>
            <a:ext cx="3668537" cy="3956562"/>
          </a:xfrm>
          <a:prstGeom prst="rect">
            <a:avLst/>
          </a:prstGeom>
          <a:ln>
            <a:noFill/>
          </a:ln>
        </p:spPr>
      </p:pic>
    </p:spTree>
    <p:extLst>
      <p:ext uri="{BB962C8B-B14F-4D97-AF65-F5344CB8AC3E}">
        <p14:creationId xmlns:p14="http://schemas.microsoft.com/office/powerpoint/2010/main" val="4274208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387543"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BBF871-1774-744F-9C6E-C36A4928E14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Thank you!!</a:t>
            </a:r>
          </a:p>
        </p:txBody>
      </p:sp>
      <p:pic>
        <p:nvPicPr>
          <p:cNvPr id="4" name="Picture 3" descr="A person looking at the camera&#10;&#10;Description automatically generated">
            <a:extLst>
              <a:ext uri="{FF2B5EF4-FFF2-40B4-BE49-F238E27FC236}">
                <a16:creationId xmlns:a16="http://schemas.microsoft.com/office/drawing/2014/main" id="{DC2DC0DC-A7C8-A142-9221-F99ABCAE249A}"/>
              </a:ext>
            </a:extLst>
          </p:cNvPr>
          <p:cNvPicPr>
            <a:picLocks noChangeAspect="1"/>
          </p:cNvPicPr>
          <p:nvPr/>
        </p:nvPicPr>
        <p:blipFill>
          <a:blip r:embed="rId3"/>
          <a:stretch>
            <a:fillRect/>
          </a:stretch>
        </p:blipFill>
        <p:spPr>
          <a:xfrm>
            <a:off x="998538" y="1817258"/>
            <a:ext cx="1965325" cy="2984500"/>
          </a:xfrm>
          <a:prstGeom prst="rect">
            <a:avLst/>
          </a:prstGeom>
        </p:spPr>
      </p:pic>
      <p:pic>
        <p:nvPicPr>
          <p:cNvPr id="5" name="Picture 4" descr="A person wearing a suit and tie smiling at the camera&#10;&#10;Description automatically generated">
            <a:extLst>
              <a:ext uri="{FF2B5EF4-FFF2-40B4-BE49-F238E27FC236}">
                <a16:creationId xmlns:a16="http://schemas.microsoft.com/office/drawing/2014/main" id="{8AC7D190-1B53-2644-BC41-822EAA2958EF}"/>
              </a:ext>
            </a:extLst>
          </p:cNvPr>
          <p:cNvPicPr>
            <a:picLocks noChangeAspect="1"/>
          </p:cNvPicPr>
          <p:nvPr/>
        </p:nvPicPr>
        <p:blipFill>
          <a:blip r:embed="rId4"/>
          <a:stretch>
            <a:fillRect/>
          </a:stretch>
        </p:blipFill>
        <p:spPr>
          <a:xfrm>
            <a:off x="3307602" y="1928552"/>
            <a:ext cx="1892036" cy="2873205"/>
          </a:xfrm>
          <a:prstGeom prst="rect">
            <a:avLst/>
          </a:prstGeom>
        </p:spPr>
      </p:pic>
      <p:pic>
        <p:nvPicPr>
          <p:cNvPr id="6" name="Picture 5">
            <a:extLst>
              <a:ext uri="{FF2B5EF4-FFF2-40B4-BE49-F238E27FC236}">
                <a16:creationId xmlns:a16="http://schemas.microsoft.com/office/drawing/2014/main" id="{793700DF-5C22-F440-AF8C-6C7CB09021F0}"/>
              </a:ext>
            </a:extLst>
          </p:cNvPr>
          <p:cNvPicPr>
            <a:picLocks noChangeAspect="1"/>
          </p:cNvPicPr>
          <p:nvPr/>
        </p:nvPicPr>
        <p:blipFill rotWithShape="1">
          <a:blip r:embed="rId5"/>
          <a:srcRect t="36970" b="37212"/>
          <a:stretch/>
        </p:blipFill>
        <p:spPr>
          <a:xfrm>
            <a:off x="8222079" y="2723575"/>
            <a:ext cx="3719461" cy="2078182"/>
          </a:xfrm>
          <a:prstGeom prst="rect">
            <a:avLst/>
          </a:prstGeom>
        </p:spPr>
      </p:pic>
      <p:pic>
        <p:nvPicPr>
          <p:cNvPr id="11" name="Picture 10">
            <a:extLst>
              <a:ext uri="{FF2B5EF4-FFF2-40B4-BE49-F238E27FC236}">
                <a16:creationId xmlns:a16="http://schemas.microsoft.com/office/drawing/2014/main" id="{F6C4378A-6C95-B14B-9A8B-EA97025AB00A}"/>
              </a:ext>
            </a:extLst>
          </p:cNvPr>
          <p:cNvPicPr>
            <a:picLocks noChangeAspect="1"/>
          </p:cNvPicPr>
          <p:nvPr/>
        </p:nvPicPr>
        <p:blipFill rotWithShape="1">
          <a:blip r:embed="rId6"/>
          <a:srcRect l="15814" t="5404" r="10246" b="15403"/>
          <a:stretch/>
        </p:blipFill>
        <p:spPr>
          <a:xfrm rot="5400000">
            <a:off x="5449856" y="2421025"/>
            <a:ext cx="2640449" cy="2121016"/>
          </a:xfrm>
          <a:prstGeom prst="rect">
            <a:avLst/>
          </a:prstGeom>
        </p:spPr>
      </p:pic>
    </p:spTree>
    <p:extLst>
      <p:ext uri="{BB962C8B-B14F-4D97-AF65-F5344CB8AC3E}">
        <p14:creationId xmlns:p14="http://schemas.microsoft.com/office/powerpoint/2010/main" val="166801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Verbal Judgment (Exp 1)</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37547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82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2712934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815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82985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5"/>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637774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917989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7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990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45258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grpSp>
        <p:nvGrpSpPr>
          <p:cNvPr id="2" name="Group 1">
            <a:extLst>
              <a:ext uri="{FF2B5EF4-FFF2-40B4-BE49-F238E27FC236}">
                <a16:creationId xmlns:a16="http://schemas.microsoft.com/office/drawing/2014/main" id="{977DAD7A-A12D-E943-9F44-DDADE5E1B8FC}"/>
              </a:ext>
            </a:extLst>
          </p:cNvPr>
          <p:cNvGrpSpPr/>
          <p:nvPr/>
        </p:nvGrpSpPr>
        <p:grpSpPr>
          <a:xfrm>
            <a:off x="9355875" y="0"/>
            <a:ext cx="1668434" cy="5007430"/>
            <a:chOff x="9355875" y="0"/>
            <a:chExt cx="1668434" cy="5007430"/>
          </a:xfrm>
        </p:grpSpPr>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16885222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657709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7"/>
          <a:stretch>
            <a:fillRect/>
          </a:stretch>
        </p:blipFill>
        <p:spPr>
          <a:xfrm>
            <a:off x="7285524" y="2053748"/>
            <a:ext cx="4536010" cy="4711700"/>
          </a:xfrm>
          <a:prstGeom prst="rect">
            <a:avLst/>
          </a:prstGeom>
        </p:spPr>
      </p:pic>
    </p:spTree>
    <p:extLst>
      <p:ext uri="{BB962C8B-B14F-4D97-AF65-F5344CB8AC3E}">
        <p14:creationId xmlns:p14="http://schemas.microsoft.com/office/powerpoint/2010/main" val="54637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21554</TotalTime>
  <Words>6803</Words>
  <Application>Microsoft Macintosh PowerPoint</Application>
  <PresentationFormat>Widescreen</PresentationFormat>
  <Paragraphs>1013</Paragraphs>
  <Slides>92</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Apple Braille</vt:lpstr>
      <vt:lpstr>Arial</vt:lpstr>
      <vt:lpstr>Calibri</vt:lpstr>
      <vt:lpstr>Calibri Light</vt:lpstr>
      <vt:lpstr>Cambria Math</vt:lpstr>
      <vt:lpstr>Georgia</vt:lpstr>
      <vt:lpstr>Lucida Console</vt:lpstr>
      <vt:lpstr>Office Theme</vt:lpstr>
      <vt:lpstr>A Novel Generalization between Verbal Judgments and Perceptual Discrimination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Counterbalancing</vt:lpstr>
      <vt:lpstr>Counterbalancing</vt:lpstr>
      <vt:lpstr>Linear Model of Individual Stimuli </vt:lpstr>
      <vt:lpstr>PowerPoint Presentation</vt:lpstr>
      <vt:lpstr>Effect of Viewing Duration on Sensitivity </vt:lpstr>
      <vt:lpstr>Participant Depth Scale Variability</vt:lpstr>
      <vt:lpstr>PowerPoint Presentation</vt:lpstr>
      <vt:lpstr>Effect of Viewing Duration on Sensitivity </vt:lpstr>
      <vt:lpstr>Reliability of Verbal Estimates </vt:lpstr>
      <vt:lpstr>Outline</vt:lpstr>
      <vt:lpstr>Discrimination Task </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Discrimination Accuracy: VE Coded</vt:lpstr>
      <vt:lpstr>Discrimination Accuracy: VE Coded</vt:lpstr>
      <vt:lpstr>Discrimination Accuracy: VE Coded</vt:lpstr>
      <vt:lpstr>Effect of Duration on Discrimination Accuracy</vt:lpstr>
      <vt:lpstr>Discrimination RT: VE Coded</vt:lpstr>
      <vt:lpstr>Discrimination RT: VE Coded</vt:lpstr>
      <vt:lpstr>Discrimination RT: VE Coded</vt:lpstr>
      <vt:lpstr>PowerPoint Presentation</vt:lpstr>
      <vt:lpstr>How generalizable are spatial judgments across task, duration, and outcome?</vt:lpstr>
      <vt:lpstr>Stimulus-Driven Task Generalization </vt:lpstr>
      <vt:lpstr>Stimulus-Driven Task Generalization </vt:lpstr>
      <vt:lpstr>Stimulus-Driven Task Generalization </vt:lpstr>
      <vt:lpstr>Stimulus-Driven Task Generalization </vt:lpstr>
      <vt:lpstr>Outline</vt:lpstr>
      <vt:lpstr>PowerPoint Presentation</vt:lpstr>
      <vt:lpstr>Kinect v2 Object Segmentation </vt:lpstr>
      <vt:lpstr>Kinect v2 Object Segmentation </vt:lpstr>
      <vt:lpstr>Calculating Real World Object Dimensions </vt:lpstr>
      <vt:lpstr>Surface Area: Objects, Ground Plane, Clutter </vt:lpstr>
      <vt:lpstr>Familiar Size</vt:lpstr>
      <vt:lpstr>PowerPoint Presentation</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Outline</vt:lpstr>
      <vt:lpstr>Role of gender: Verbal Judgment (Exp 1)</vt:lpstr>
      <vt:lpstr>Role of gender: Z-scored</vt:lpstr>
      <vt:lpstr>Role of Age</vt:lpstr>
      <vt:lpstr>Is there a difference in participant slopes based on age?</vt:lpstr>
      <vt:lpstr>Is there a difference in participant slopes based on age?</vt:lpstr>
      <vt:lpstr>Archive</vt:lpstr>
      <vt:lpstr>PowerPoint Presentation</vt:lpstr>
      <vt:lpstr>Surface Area: Pixel-wise calculation </vt:lpstr>
      <vt:lpstr>Surface Area: Pixel-wise calculation </vt:lpstr>
      <vt:lpstr>Surface Area: Pixel-wise calculation </vt:lpstr>
      <vt:lpstr>Surface Area: Pixel-wise calculation </vt:lpstr>
      <vt:lpstr>Ground Plane</vt:lpstr>
      <vt:lpstr>Ground Plane</vt:lpstr>
      <vt:lpstr>Clutter</vt:lpstr>
      <vt:lpstr>Clutter</vt:lpstr>
      <vt:lpstr>Familiar Size and Relative Size </vt:lpstr>
      <vt:lpstr>Volume of space</vt:lpstr>
      <vt:lpstr>Individual Image Accuracy</vt:lpstr>
      <vt:lpstr>Individual Image Accuracy</vt:lpstr>
      <vt:lpstr>Low and Stable Error Across Viewing Durations</vt:lpstr>
      <vt:lpstr>Conclusions and Next Steps</vt:lpstr>
      <vt:lpstr> A computer vision approach to extracting cues from real-world scenes </vt:lpstr>
      <vt:lpstr>PowerPoint Presentation</vt:lpstr>
      <vt:lpstr>PowerPoint Presentation</vt:lpstr>
      <vt:lpstr>PowerPoint Presentation</vt:lpstr>
      <vt:lpstr>PowerPoint Presentation</vt:lpstr>
      <vt:lpstr>PowerPoint Presentation</vt:lpstr>
      <vt:lpstr>How predictable is discrimination performance from independent verbal judgments (Exp 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Microsoft Office User</cp:lastModifiedBy>
  <cp:revision>537</cp:revision>
  <dcterms:created xsi:type="dcterms:W3CDTF">2020-04-30T18:34:58Z</dcterms:created>
  <dcterms:modified xsi:type="dcterms:W3CDTF">2022-10-13T00:19:19Z</dcterms:modified>
</cp:coreProperties>
</file>